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FF00"/>
    <a:srgbClr val="3333FF"/>
    <a:srgbClr val="CC6600"/>
    <a:srgbClr val="FF33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CFF88-F601-460A-BA8F-7AEDECAD01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070E8-509C-4606-A768-891E9E9CC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83FA1-32F4-4578-9318-9113E460B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A123-EB28-4D8E-BE8B-03EEBCBC91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27896-D067-454A-AF0A-B16223F5A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70566-E090-404B-B5C0-ED16142F5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F3269-BCCE-4D52-9D7B-B6A3E51012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B48E8-03E6-416E-A5F7-3090A3D4C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5556D-A59E-4315-ADF5-825A79BAE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F4640-8172-42C2-8428-1F4BFB8FF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F16DE-FE98-4F83-9753-A57D09FFAC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571663E6-31CC-4B1D-AB5D-95556A7113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/>
              <a:t>Collection of Data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371600"/>
            <a:ext cx="8382000" cy="4495800"/>
          </a:xfrm>
        </p:spPr>
        <p:txBody>
          <a:bodyPr/>
          <a:lstStyle/>
          <a:p>
            <a:pPr marL="609600" indent="-609600" algn="l"/>
            <a:r>
              <a:rPr lang="en-US" sz="2400">
                <a:solidFill>
                  <a:schemeClr val="folHlink"/>
                </a:solidFill>
                <a:latin typeface="Bookman Old Style" pitchFamily="18" charset="0"/>
              </a:rPr>
              <a:t>The techniques of data collection is called heuristics </a:t>
            </a:r>
          </a:p>
          <a:p>
            <a:pPr marL="609600" indent="-609600" algn="l"/>
            <a:endParaRPr lang="en-US" sz="2400">
              <a:solidFill>
                <a:srgbClr val="FF3300"/>
              </a:solidFill>
              <a:latin typeface="Bookman Old Style" pitchFamily="18" charset="0"/>
            </a:endParaRPr>
          </a:p>
          <a:p>
            <a:pPr marL="609600" indent="-609600" algn="l"/>
            <a:r>
              <a:rPr lang="en-US" sz="2400">
                <a:solidFill>
                  <a:srgbClr val="FF3300"/>
                </a:solidFill>
                <a:latin typeface="Bookman Old Style" pitchFamily="18" charset="0"/>
              </a:rPr>
              <a:t>Data collection is concerned is with three aspects </a:t>
            </a:r>
          </a:p>
          <a:p>
            <a:pPr marL="609600" indent="-609600" algn="l">
              <a:buFontTx/>
              <a:buAutoNum type="arabicPeriod"/>
            </a:pPr>
            <a:r>
              <a:rPr lang="en-US" sz="2400">
                <a:solidFill>
                  <a:schemeClr val="accent1"/>
                </a:solidFill>
                <a:latin typeface="Bookman Old Style" pitchFamily="18" charset="0"/>
              </a:rPr>
              <a:t>Work identification of place</a:t>
            </a:r>
          </a:p>
          <a:p>
            <a:pPr marL="609600" indent="-609600" algn="l"/>
            <a:r>
              <a:rPr lang="en-US" sz="2400">
                <a:solidFill>
                  <a:schemeClr val="accent1"/>
                </a:solidFill>
                <a:latin typeface="Bookman Old Style" pitchFamily="18" charset="0"/>
              </a:rPr>
              <a:t> </a:t>
            </a:r>
          </a:p>
          <a:p>
            <a:pPr marL="609600" indent="-609600" algn="l"/>
            <a:r>
              <a:rPr lang="en-US" sz="2400">
                <a:latin typeface="Bookman Old Style" pitchFamily="18" charset="0"/>
              </a:rPr>
              <a:t>2.	</a:t>
            </a:r>
            <a:r>
              <a:rPr lang="en-US" sz="2400">
                <a:solidFill>
                  <a:schemeClr val="accent2"/>
                </a:solidFill>
                <a:latin typeface="Bookman Old Style" pitchFamily="18" charset="0"/>
              </a:rPr>
              <a:t>Data identification</a:t>
            </a:r>
            <a:r>
              <a:rPr lang="en-US" sz="2400">
                <a:latin typeface="Bookman Old Style" pitchFamily="18" charset="0"/>
              </a:rPr>
              <a:t> </a:t>
            </a:r>
          </a:p>
          <a:p>
            <a:pPr marL="609600" indent="-609600" algn="l"/>
            <a:endParaRPr lang="en-US" sz="2400">
              <a:latin typeface="Bookman Old Style" pitchFamily="18" charset="0"/>
            </a:endParaRPr>
          </a:p>
          <a:p>
            <a:pPr marL="609600" indent="-609600" algn="l"/>
            <a:r>
              <a:rPr lang="en-US" sz="2400">
                <a:latin typeface="Bookman Old Style" pitchFamily="18" charset="0"/>
              </a:rPr>
              <a:t>3.	</a:t>
            </a:r>
            <a:r>
              <a:rPr lang="en-US" sz="2400">
                <a:solidFill>
                  <a:srgbClr val="3333FF"/>
                </a:solidFill>
                <a:latin typeface="Bookman Old Style" pitchFamily="18" charset="0"/>
              </a:rPr>
              <a:t>Classification of the data.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FF00"/>
                </a:solidFill>
                <a:latin typeface="Bookman Old Style" pitchFamily="18" charset="0"/>
              </a:rPr>
              <a:t>Ex. Reference to an Article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C00000"/>
                </a:solidFill>
                <a:latin typeface="Bookman Old Style" pitchFamily="18" charset="0"/>
              </a:rPr>
              <a:t>Iqtedar</a:t>
            </a:r>
            <a:r>
              <a:rPr lang="en-US" sz="240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Bookman Old Style" pitchFamily="18" charset="0"/>
              </a:rPr>
              <a:t>Alam</a:t>
            </a:r>
            <a:r>
              <a:rPr lang="en-US" sz="2400" dirty="0" smtClean="0">
                <a:solidFill>
                  <a:srgbClr val="C00000"/>
                </a:solidFill>
                <a:latin typeface="Bookman Old Style" pitchFamily="18" charset="0"/>
              </a:rPr>
              <a:t> Khan</a:t>
            </a:r>
            <a:r>
              <a:rPr lang="en-US" sz="2400" dirty="0" smtClean="0">
                <a:latin typeface="Bookman Old Style" pitchFamily="18" charset="0"/>
              </a:rPr>
              <a:t>, “ 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Middle Class in Mogul Empire</a:t>
            </a:r>
            <a:r>
              <a:rPr lang="en-US" sz="2400" dirty="0" smtClean="0">
                <a:latin typeface="Bookman Old Style" pitchFamily="18" charset="0"/>
              </a:rPr>
              <a:t>”, </a:t>
            </a:r>
            <a:r>
              <a:rPr lang="en-US" sz="2400" i="1" dirty="0" smtClean="0">
                <a:solidFill>
                  <a:srgbClr val="7030A0"/>
                </a:solidFill>
                <a:latin typeface="Bookman Old Style" pitchFamily="18" charset="0"/>
              </a:rPr>
              <a:t>The Proceedings of the Indian History Congress,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 Aligarh Session</a:t>
            </a:r>
            <a:r>
              <a:rPr lang="en-US" sz="2400" i="1" dirty="0" smtClean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latin typeface="Bookman Old Style" pitchFamily="18" charset="0"/>
              </a:rPr>
              <a:t> (</a:t>
            </a:r>
            <a:r>
              <a:rPr lang="en-US" sz="2400" dirty="0" smtClean="0">
                <a:solidFill>
                  <a:srgbClr val="00B0F0"/>
                </a:solidFill>
                <a:latin typeface="Bookman Old Style" pitchFamily="18" charset="0"/>
              </a:rPr>
              <a:t>Aligarh</a:t>
            </a:r>
            <a:r>
              <a:rPr lang="en-US" sz="2400" dirty="0" smtClean="0">
                <a:latin typeface="Bookman Old Style" pitchFamily="18" charset="0"/>
              </a:rPr>
              <a:t>,</a:t>
            </a:r>
            <a:r>
              <a:rPr lang="en-US" sz="2400" i="1" dirty="0" smtClean="0">
                <a:solidFill>
                  <a:srgbClr val="00B050"/>
                </a:solidFill>
                <a:latin typeface="Bookman Old Style" pitchFamily="18" charset="0"/>
              </a:rPr>
              <a:t>,</a:t>
            </a:r>
            <a:r>
              <a:rPr lang="en-US" sz="2400" dirty="0" smtClean="0">
                <a:solidFill>
                  <a:srgbClr val="003399"/>
                </a:solidFill>
                <a:latin typeface="Bookman Old Style" pitchFamily="18" charset="0"/>
              </a:rPr>
              <a:t>1975)</a:t>
            </a:r>
            <a:r>
              <a:rPr lang="en-US" sz="2400" dirty="0" smtClean="0">
                <a:latin typeface="Bookman Old Style" pitchFamily="18" charset="0"/>
              </a:rPr>
              <a:t>, p-50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M. Rama 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itchFamily="18" charset="0"/>
              </a:rPr>
              <a:t>Rao</a:t>
            </a:r>
            <a:r>
              <a:rPr lang="en-US" sz="2400" dirty="0" smtClean="0">
                <a:latin typeface="Bookman Old Style" pitchFamily="18" charset="0"/>
              </a:rPr>
              <a:t>, “ 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Religion in Ancient </a:t>
            </a:r>
            <a:r>
              <a:rPr lang="en-US" sz="2400" dirty="0" err="1" smtClean="0">
                <a:solidFill>
                  <a:srgbClr val="00B050"/>
                </a:solidFill>
                <a:latin typeface="Bookman Old Style" pitchFamily="18" charset="0"/>
              </a:rPr>
              <a:t>Andhradesa</a:t>
            </a:r>
            <a:r>
              <a:rPr lang="en-US" sz="2400" dirty="0" smtClean="0">
                <a:latin typeface="Bookman Old Style" pitchFamily="18" charset="0"/>
              </a:rPr>
              <a:t>”, </a:t>
            </a:r>
            <a:r>
              <a:rPr lang="en-US" sz="2400" i="1" dirty="0" smtClean="0">
                <a:solidFill>
                  <a:srgbClr val="00B0F0"/>
                </a:solidFill>
                <a:latin typeface="Bookman Old Style" pitchFamily="18" charset="0"/>
              </a:rPr>
              <a:t>Oriental Journal</a:t>
            </a:r>
            <a:r>
              <a:rPr lang="en-US" sz="2400" i="1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VOL.VII</a:t>
            </a:r>
            <a:r>
              <a:rPr lang="en-US" sz="2400" dirty="0" smtClean="0">
                <a:solidFill>
                  <a:srgbClr val="CC6600"/>
                </a:solidFill>
                <a:latin typeface="Bookman Old Style" pitchFamily="18" charset="0"/>
              </a:rPr>
              <a:t>,(Kavali,1964), </a:t>
            </a:r>
            <a:r>
              <a:rPr lang="en-US" sz="2400" dirty="0" smtClean="0">
                <a:latin typeface="Bookman Old Style" pitchFamily="18" charset="0"/>
              </a:rPr>
              <a:t>pp50-55 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Reference To Inscriptions</a:t>
            </a:r>
            <a:endParaRPr lang="en-US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Source(add if any editor name mentioned),-Italic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Source location in brackets,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Number of Volume,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Number of Plate or pages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Ex. Reference To Inscriptions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i="1" dirty="0" smtClean="0">
                <a:solidFill>
                  <a:srgbClr val="FFC000"/>
                </a:solidFill>
                <a:latin typeface="Bookman Old Style" pitchFamily="18" charset="0"/>
              </a:rPr>
              <a:t>Inscriptions of the </a:t>
            </a:r>
            <a:r>
              <a:rPr lang="en-US" sz="2400" i="1" dirty="0" err="1" smtClean="0">
                <a:solidFill>
                  <a:srgbClr val="FFC000"/>
                </a:solidFill>
                <a:latin typeface="Bookman Old Style" pitchFamily="18" charset="0"/>
              </a:rPr>
              <a:t>Vakatakas</a:t>
            </a:r>
            <a:r>
              <a:rPr lang="en-US" sz="2400" i="1" dirty="0" smtClean="0">
                <a:solidFill>
                  <a:srgbClr val="FFC000"/>
                </a:solidFill>
                <a:latin typeface="Bookman Old Style" pitchFamily="18" charset="0"/>
              </a:rPr>
              <a:t>, corpus </a:t>
            </a:r>
            <a:r>
              <a:rPr lang="en-US" sz="2400" i="1" dirty="0" err="1" smtClean="0">
                <a:solidFill>
                  <a:srgbClr val="FFC000"/>
                </a:solidFill>
                <a:latin typeface="Bookman Old Style" pitchFamily="18" charset="0"/>
              </a:rPr>
              <a:t>Inscriptionum</a:t>
            </a:r>
            <a:r>
              <a:rPr lang="en-US" sz="2400" i="1" dirty="0">
                <a:solidFill>
                  <a:srgbClr val="FFC000"/>
                </a:solidFill>
                <a:latin typeface="Bookman Old Style" pitchFamily="18" charset="0"/>
              </a:rPr>
              <a:t> </a:t>
            </a:r>
            <a:r>
              <a:rPr lang="en-US" sz="2400" i="1" dirty="0" err="1" smtClean="0">
                <a:solidFill>
                  <a:srgbClr val="FFC000"/>
                </a:solidFill>
                <a:latin typeface="Bookman Old Style" pitchFamily="18" charset="0"/>
              </a:rPr>
              <a:t>Indicarum</a:t>
            </a:r>
            <a:r>
              <a:rPr lang="en-US" sz="2400" i="1" dirty="0" smtClean="0"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Vol.V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( Archaeological Survey of India, </a:t>
            </a:r>
            <a:r>
              <a:rPr lang="en-US" sz="2400" dirty="0" err="1" smtClean="0">
                <a:solidFill>
                  <a:srgbClr val="00B050"/>
                </a:solidFill>
                <a:latin typeface="Bookman Old Style" pitchFamily="18" charset="0"/>
              </a:rPr>
              <a:t>Ootacamund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, 1965), </a:t>
            </a:r>
            <a:r>
              <a:rPr lang="en-US" sz="2400" dirty="0" smtClean="0">
                <a:latin typeface="Bookman Old Style" pitchFamily="18" charset="0"/>
              </a:rPr>
              <a:t>p-22f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Bookman Old Style" pitchFamily="18" charset="0"/>
              </a:rPr>
              <a:t>H. Krishna </a:t>
            </a:r>
            <a:r>
              <a:rPr lang="en-US" sz="2400" dirty="0" err="1" smtClean="0">
                <a:solidFill>
                  <a:srgbClr val="0070C0"/>
                </a:solidFill>
                <a:latin typeface="Bookman Old Style" pitchFamily="18" charset="0"/>
              </a:rPr>
              <a:t>Sasatri,ed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South Indian Inscriptions</a:t>
            </a:r>
            <a:r>
              <a:rPr lang="en-US" sz="2400" i="1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(Manuscript Library, Madras</a:t>
            </a:r>
            <a:r>
              <a:rPr lang="en-US" sz="2400" dirty="0" smtClean="0">
                <a:latin typeface="Bookman Old Style" pitchFamily="18" charset="0"/>
              </a:rPr>
              <a:t>),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Vol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-I</a:t>
            </a:r>
            <a:r>
              <a:rPr lang="en-US" sz="2400" dirty="0" smtClean="0">
                <a:latin typeface="Bookman Old Style" pitchFamily="18" charset="0"/>
              </a:rPr>
              <a:t>I, plate-6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FF00"/>
                </a:solidFill>
                <a:latin typeface="Bookman Old Style" pitchFamily="18" charset="0"/>
              </a:rPr>
              <a:t>Reference to Archival Sources</a:t>
            </a:r>
            <a:endParaRPr lang="en-US" sz="2800" dirty="0">
              <a:solidFill>
                <a:srgbClr val="00FF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1. Name of the Document,</a:t>
            </a: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2. Number of the document/file,</a:t>
            </a: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3.Date of the document issued,</a:t>
            </a: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4. Page number,</a:t>
            </a: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5. Place of source Location.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FF00"/>
                </a:solidFill>
                <a:latin typeface="Bookman Old Style" pitchFamily="18" charset="0"/>
              </a:rPr>
              <a:t>Ex. Reference to Archival Sources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B0F0"/>
                </a:solidFill>
                <a:latin typeface="Bookman Old Style" pitchFamily="18" charset="0"/>
              </a:rPr>
              <a:t>Home Political Deposit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File no.21/ File nos242-249,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rgbClr val="FF3300"/>
                </a:solidFill>
                <a:latin typeface="Bookman Old Style" pitchFamily="18" charset="0"/>
              </a:rPr>
              <a:t>May 1918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p-96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,(National Achieves of India</a:t>
            </a:r>
            <a:r>
              <a:rPr lang="en-US" sz="2400" dirty="0" smtClean="0">
                <a:latin typeface="Bookman Old Style" pitchFamily="18" charset="0"/>
              </a:rPr>
              <a:t>)</a:t>
            </a:r>
          </a:p>
          <a:p>
            <a:pPr marL="457200" indent="-457200">
              <a:buNone/>
            </a:pPr>
            <a:r>
              <a:rPr lang="en-US" sz="2400" dirty="0" smtClean="0">
                <a:latin typeface="Bookman Old Style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Bookman Old Style" pitchFamily="18" charset="0"/>
              </a:rPr>
              <a:t>Public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3333FF"/>
                </a:solidFill>
                <a:latin typeface="Bookman Old Style" pitchFamily="18" charset="0"/>
              </a:rPr>
              <a:t>G.O.342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Bookman Old Style" pitchFamily="18" charset="0"/>
              </a:rPr>
              <a:t>18/4/1918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p-4(Tamil Nadu state Achieves)</a:t>
            </a:r>
            <a:endParaRPr lang="en-US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C6600"/>
                </a:solidFill>
                <a:latin typeface="Bookman Old Style" pitchFamily="18" charset="0"/>
              </a:rPr>
              <a:t>Reference to Letter</a:t>
            </a:r>
            <a:endParaRPr lang="en-US" sz="2800" dirty="0">
              <a:solidFill>
                <a:srgbClr val="CC66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person who wrote,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To whom it was written,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Place and date 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Present location of citation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rgbClr val="CC6600"/>
                </a:solidFill>
                <a:latin typeface="Bookman Old Style" pitchFamily="18" charset="0"/>
              </a:rPr>
              <a:t>Ex.Reference</a:t>
            </a:r>
            <a:r>
              <a:rPr lang="en-US" sz="2800" dirty="0" smtClean="0">
                <a:solidFill>
                  <a:srgbClr val="CC6600"/>
                </a:solidFill>
                <a:latin typeface="Bookman Old Style" pitchFamily="18" charset="0"/>
              </a:rPr>
              <a:t> to Letter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	</a:t>
            </a:r>
            <a:r>
              <a:rPr lang="en-US" sz="2400" dirty="0" smtClean="0">
                <a:solidFill>
                  <a:srgbClr val="3333FF"/>
                </a:solidFill>
                <a:latin typeface="Bookman Old Style" pitchFamily="18" charset="0"/>
              </a:rPr>
              <a:t>H. Harrison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00B0F0"/>
                </a:solidFill>
                <a:latin typeface="Bookman Old Style" pitchFamily="18" charset="0"/>
              </a:rPr>
              <a:t>Letter to War department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7030A0"/>
                </a:solidFill>
                <a:latin typeface="Bookman Old Style" pitchFamily="18" charset="0"/>
              </a:rPr>
              <a:t>Indian Affairs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A50021"/>
                </a:solidFill>
                <a:latin typeface="Bookman Old Style" pitchFamily="18" charset="0"/>
              </a:rPr>
              <a:t>Vol. IV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18</a:t>
            </a:r>
            <a:r>
              <a:rPr lang="en-US" sz="2400" baseline="30000" dirty="0" smtClean="0">
                <a:solidFill>
                  <a:srgbClr val="FF0000"/>
                </a:solidFill>
                <a:latin typeface="Bookman Old Style" pitchFamily="18" charset="0"/>
              </a:rPr>
              <a:t>th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 November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00FF00"/>
                </a:solidFill>
                <a:latin typeface="Bookman Old Style" pitchFamily="18" charset="0"/>
              </a:rPr>
              <a:t>1786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dirty="0" smtClean="0">
                <a:solidFill>
                  <a:srgbClr val="A50021"/>
                </a:solidFill>
                <a:latin typeface="Bookman Old Style" pitchFamily="18" charset="0"/>
              </a:rPr>
              <a:t>NAI</a:t>
            </a:r>
            <a:endParaRPr lang="en-US" sz="2400" dirty="0">
              <a:solidFill>
                <a:srgbClr val="A5002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Bookman Old Style" pitchFamily="18" charset="0"/>
              </a:rPr>
              <a:t>Classification of data (sources)</a:t>
            </a:r>
            <a:r>
              <a:rPr lang="en-US" sz="2800">
                <a:latin typeface="Bookman Old Style" pitchFamily="18" charset="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Sources are classified into two types (i) Primary (ii) Secondary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</a:t>
            </a:r>
            <a:r>
              <a:rPr lang="en-US" sz="2400">
                <a:solidFill>
                  <a:srgbClr val="FF3300"/>
                </a:solidFill>
                <a:latin typeface="Bookman Old Style" pitchFamily="18" charset="0"/>
              </a:rPr>
              <a:t>Primary Sources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</a:t>
            </a:r>
            <a:r>
              <a:rPr lang="en-US" sz="2400">
                <a:solidFill>
                  <a:srgbClr val="3333FF"/>
                </a:solidFill>
                <a:latin typeface="Bookman Old Style" pitchFamily="18" charset="0"/>
              </a:rPr>
              <a:t>Primary sources are unpublished original material, contemporary records, journals, official transactions, minutes, proceedings, private letters, Archeological evidences, inscriptions, coins, literary evidences, foreign accounts, Folklore, ballads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</a:t>
            </a:r>
            <a:r>
              <a:rPr lang="en-US" sz="2400">
                <a:solidFill>
                  <a:schemeClr val="folHlink"/>
                </a:solidFill>
                <a:latin typeface="Bookman Old Style" pitchFamily="18" charset="0"/>
              </a:rPr>
              <a:t>Secondary sources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</a:t>
            </a:r>
            <a:r>
              <a:rPr lang="en-US" sz="2400">
                <a:solidFill>
                  <a:srgbClr val="A50021"/>
                </a:solidFill>
                <a:latin typeface="Bookman Old Style" pitchFamily="18" charset="0"/>
              </a:rPr>
              <a:t>Secondary sources are published work in material form like books, journals, and later works.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Bookman Old Style" pitchFamily="18" charset="0"/>
              </a:rPr>
              <a:t>Work Identification of data</a:t>
            </a:r>
            <a:r>
              <a:rPr lang="en-US" sz="2800">
                <a:latin typeface="Bookman Old Style" pitchFamily="18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Bookman Old Style" pitchFamily="18" charset="0"/>
              </a:rPr>
              <a:t>	Most of the primary sources were available in State Official record repositories called </a:t>
            </a:r>
            <a:r>
              <a:rPr lang="en-US" sz="2400" b="1">
                <a:latin typeface="Bookman Old Style" pitchFamily="18" charset="0"/>
              </a:rPr>
              <a:t>Archives.</a:t>
            </a:r>
            <a:r>
              <a:rPr lang="en-US" sz="2400">
                <a:latin typeface="Bookman Old Style" pitchFamily="18" charset="0"/>
              </a:rPr>
              <a:t> In archives a researcher can get original records about an events, important statesmen, administrators, government policies etc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Bookman Old Style" pitchFamily="18" charset="0"/>
              </a:rPr>
              <a:t>Popular Archives</a:t>
            </a:r>
            <a:r>
              <a:rPr lang="en-US" sz="2400">
                <a:latin typeface="Bookman Old Style" pitchFamily="18" charset="0"/>
              </a:rPr>
              <a:t>: Government Archives 1. British Record Office, London, India Record office London, National Archives, New Delhi, Regional Archives in states.</a:t>
            </a:r>
            <a:endParaRPr lang="en-US" sz="2400" b="1">
              <a:latin typeface="Bookman Old Style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Bookman Old Style" pitchFamily="18" charset="0"/>
              </a:rPr>
              <a:t>Institutional Archives</a:t>
            </a:r>
            <a:r>
              <a:rPr lang="en-US" sz="2400">
                <a:latin typeface="Bookman Old Style" pitchFamily="18" charset="0"/>
              </a:rPr>
              <a:t>: 1. Jesuit Archives in Senbagnur (Kodaikannal) 2. DRM Railway Archives Trichy 3. AIR Sound Archives Trichy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latin typeface="Bookman Old Style" pitchFamily="18" charset="0"/>
              </a:rPr>
              <a:t>Preparing Bibliography</a:t>
            </a:r>
            <a:r>
              <a:rPr lang="en-US" sz="2800">
                <a:latin typeface="Bookman Old Style" pitchFamily="18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latin typeface="Bookman Old Style" pitchFamily="18" charset="0"/>
              </a:rPr>
              <a:t>Preparing bibliography gives a research scholar an idea of the range of materials on the subject. </a:t>
            </a:r>
          </a:p>
          <a:p>
            <a:r>
              <a:rPr lang="en-US" sz="2000" dirty="0">
                <a:latin typeface="Bookman Old Style" pitchFamily="18" charset="0"/>
              </a:rPr>
              <a:t>The bibliography work is a continuous process. It requires periodic addition. </a:t>
            </a:r>
          </a:p>
          <a:p>
            <a:r>
              <a:rPr lang="en-US" sz="2000" dirty="0">
                <a:latin typeface="Bookman Old Style" pitchFamily="18" charset="0"/>
              </a:rPr>
              <a:t>A bibliography is prepared by using the card catalogues system like indexes used in libraries </a:t>
            </a:r>
          </a:p>
          <a:p>
            <a:r>
              <a:rPr lang="en-US" sz="2000" dirty="0">
                <a:latin typeface="Bookman Old Style" pitchFamily="18" charset="0"/>
              </a:rPr>
              <a:t>Here also a scholar should use the card system. </a:t>
            </a:r>
          </a:p>
          <a:p>
            <a:r>
              <a:rPr lang="en-US" sz="2000" dirty="0">
                <a:latin typeface="Bookman Old Style" pitchFamily="18" charset="0"/>
              </a:rPr>
              <a:t>Copy each title on a separate card generally 3x5 inches, keep these cards in alphabetical order </a:t>
            </a:r>
          </a:p>
          <a:p>
            <a:r>
              <a:rPr lang="en-US" sz="2000" dirty="0">
                <a:latin typeface="Bookman Old Style" pitchFamily="18" charset="0"/>
              </a:rPr>
              <a:t>different kind of bibliography would be required from that of area of research history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  <a:latin typeface="Bookman Old Style" pitchFamily="18" charset="0"/>
              </a:rPr>
              <a:t>Bibliography</a:t>
            </a:r>
            <a:endParaRPr lang="en-US" sz="28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algn="just">
              <a:buNone/>
            </a:pPr>
            <a:r>
              <a:rPr lang="en-US" sz="2400" dirty="0" smtClean="0">
                <a:latin typeface="Bookman Old Style" pitchFamily="18" charset="0"/>
              </a:rPr>
              <a:t>	</a:t>
            </a:r>
            <a:r>
              <a:rPr lang="en-US" sz="2400" dirty="0" smtClean="0">
                <a:solidFill>
                  <a:srgbClr val="3333FF"/>
                </a:solidFill>
                <a:latin typeface="Bookman Old Style" pitchFamily="18" charset="0"/>
              </a:rPr>
              <a:t>Bibliography means  is a list of the books referred to in a scholarly work. The Relevant Sources are listed</a:t>
            </a:r>
            <a:r>
              <a:rPr lang="en-US" sz="2400" dirty="0" smtClean="0">
                <a:latin typeface="Bookman Old Style" pitchFamily="18" charset="0"/>
              </a:rPr>
              <a:t>. In writing bibliography certain principles are formulated for the citation of sources.</a:t>
            </a:r>
          </a:p>
          <a:p>
            <a:pPr marL="457200" indent="-457200" algn="just">
              <a:buNone/>
            </a:pPr>
            <a:r>
              <a:rPr lang="en-US" sz="2400" dirty="0" smtClean="0">
                <a:solidFill>
                  <a:srgbClr val="FF3300"/>
                </a:solidFill>
                <a:latin typeface="Bookman Old Style" pitchFamily="18" charset="0"/>
              </a:rPr>
              <a:t>Reference to Published Work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Author starts with </a:t>
            </a:r>
            <a:r>
              <a:rPr lang="en-US" sz="2400" dirty="0" err="1" smtClean="0">
                <a:latin typeface="Bookman Old Style" pitchFamily="18" charset="0"/>
              </a:rPr>
              <a:t>Intials</a:t>
            </a:r>
            <a:r>
              <a:rPr lang="en-US" sz="2400" dirty="0" smtClean="0">
                <a:latin typeface="Bookman Old Style" pitchFamily="18" charset="0"/>
              </a:rPr>
              <a:t>,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Title of the Work(Italic),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Volume Number &amp; Part(if any)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Publishers name,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Place of Publication,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Year of Publication,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Page number.</a:t>
            </a:r>
          </a:p>
          <a:p>
            <a:pPr marL="457200" indent="-457200" algn="just">
              <a:buAutoNum type="arabicPeriod"/>
            </a:pPr>
            <a:endParaRPr lang="en-US" sz="2400" dirty="0" smtClean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endParaRPr lang="en-US" sz="2400" dirty="0" smtClean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endParaRPr lang="en-US" sz="2400" dirty="0" smtClean="0">
              <a:latin typeface="Bookman Old Style" pitchFamily="18" charset="0"/>
            </a:endParaRPr>
          </a:p>
          <a:p>
            <a:pPr marL="457200" indent="-457200" algn="just">
              <a:buNone/>
            </a:pP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781800" cy="715962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rgbClr val="FF3300"/>
                </a:solidFill>
                <a:latin typeface="Bookman Old Style" pitchFamily="18" charset="0"/>
              </a:rPr>
              <a:t>Ex. To Reference to Published Work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4102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V.A. Smith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i="1" dirty="0" smtClean="0">
                <a:solidFill>
                  <a:srgbClr val="92D050"/>
                </a:solidFill>
                <a:latin typeface="Bookman Old Style" pitchFamily="18" charset="0"/>
              </a:rPr>
              <a:t>Catalogue of the coins in the Indian </a:t>
            </a:r>
            <a:r>
              <a:rPr lang="en-US" sz="2800" i="1" dirty="0" err="1" smtClean="0">
                <a:solidFill>
                  <a:srgbClr val="92D050"/>
                </a:solidFill>
                <a:latin typeface="Bookman Old Style" pitchFamily="18" charset="0"/>
              </a:rPr>
              <a:t>Musuem</a:t>
            </a:r>
            <a:r>
              <a:rPr lang="en-US" sz="2800" i="1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C00000"/>
                </a:solidFill>
                <a:latin typeface="Bookman Old Style" pitchFamily="18" charset="0"/>
              </a:rPr>
              <a:t>Oxford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1906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00FF00"/>
                </a:solidFill>
                <a:latin typeface="Bookman Old Style" pitchFamily="18" charset="0"/>
              </a:rPr>
              <a:t>p-131</a:t>
            </a:r>
          </a:p>
          <a:p>
            <a:pPr marL="514350" indent="-514350">
              <a:buNone/>
            </a:pPr>
            <a:endParaRPr lang="en-US" sz="2800" dirty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</a:rPr>
              <a:t>2. B. N. </a:t>
            </a:r>
            <a:r>
              <a:rPr lang="en-US" sz="2800" dirty="0" err="1" smtClean="0">
                <a:latin typeface="Bookman Old Style" pitchFamily="18" charset="0"/>
              </a:rPr>
              <a:t>Mukherjee’s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i="1" dirty="0" smtClean="0">
                <a:latin typeface="Bookman Old Style" pitchFamily="18" charset="0"/>
              </a:rPr>
              <a:t>Commentary on H.C. </a:t>
            </a:r>
            <a:r>
              <a:rPr lang="en-US" sz="2800" i="1" dirty="0" err="1" smtClean="0">
                <a:latin typeface="Bookman Old Style" pitchFamily="18" charset="0"/>
              </a:rPr>
              <a:t>Raychaudhari’s</a:t>
            </a:r>
            <a:r>
              <a:rPr lang="en-US" sz="2800" i="1" dirty="0" smtClean="0">
                <a:latin typeface="Bookman Old Style" pitchFamily="18" charset="0"/>
              </a:rPr>
              <a:t> Political history of Ancient India,</a:t>
            </a:r>
            <a:r>
              <a:rPr lang="en-US" sz="2800" dirty="0" smtClean="0">
                <a:latin typeface="Bookman Old Style" pitchFamily="18" charset="0"/>
              </a:rPr>
              <a:t> 8</a:t>
            </a:r>
            <a:r>
              <a:rPr lang="en-US" sz="2800" baseline="30000" dirty="0" smtClean="0">
                <a:latin typeface="Bookman Old Style" pitchFamily="18" charset="0"/>
              </a:rPr>
              <a:t>th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Edn</a:t>
            </a:r>
            <a:r>
              <a:rPr lang="en-US" sz="2800" dirty="0" smtClean="0">
                <a:latin typeface="Bookman Old Style" pitchFamily="18" charset="0"/>
              </a:rPr>
              <a:t>, New Delhi, 1996, pp-592-6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>
                <a:solidFill>
                  <a:srgbClr val="00B0F0"/>
                </a:solidFill>
                <a:latin typeface="Bookman Old Style" pitchFamily="18" charset="0"/>
              </a:rPr>
              <a:t>Reference to an Unpublished Thesis</a:t>
            </a:r>
            <a:endParaRPr lang="en-US" sz="2800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Author with Initials,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Title of the Thesis,(with in Quotations)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Degree for which the thesis was submitted,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University,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Year of Submission,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Page number.</a:t>
            </a:r>
          </a:p>
          <a:p>
            <a:pPr marL="457200" indent="-457200">
              <a:buAutoNum type="arabicPeriod"/>
            </a:pPr>
            <a:endParaRPr lang="en-US" sz="2400" dirty="0" smtClean="0">
              <a:latin typeface="Bookman Old Style" pitchFamily="18" charset="0"/>
            </a:endParaRPr>
          </a:p>
          <a:p>
            <a:pPr marL="457200" indent="-457200">
              <a:buAutoNum type="arabicPeriod"/>
            </a:pP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rgbClr val="00B0F0"/>
                </a:solidFill>
                <a:latin typeface="Bookman Old Style" pitchFamily="18" charset="0"/>
              </a:rPr>
              <a:t>Ex.Reference</a:t>
            </a:r>
            <a:r>
              <a:rPr lang="en-US" sz="2800" dirty="0" smtClean="0">
                <a:solidFill>
                  <a:srgbClr val="00B0F0"/>
                </a:solidFill>
                <a:latin typeface="Bookman Old Style" pitchFamily="18" charset="0"/>
              </a:rPr>
              <a:t> to an Unpublished Thesis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FF3300"/>
                </a:solidFill>
                <a:latin typeface="Bookman Old Style" pitchFamily="18" charset="0"/>
              </a:rPr>
              <a:t>Sanjukta</a:t>
            </a:r>
            <a:r>
              <a:rPr lang="en-US" sz="2800" dirty="0" smtClean="0">
                <a:solidFill>
                  <a:srgbClr val="FF3300"/>
                </a:solidFill>
                <a:latin typeface="Bookman Old Style" pitchFamily="18" charset="0"/>
              </a:rPr>
              <a:t> Das Gupta</a:t>
            </a:r>
            <a:r>
              <a:rPr lang="en-US" sz="2800" dirty="0" smtClean="0">
                <a:latin typeface="Bookman Old Style" pitchFamily="18" charset="0"/>
              </a:rPr>
              <a:t>, ‘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A middle Indian Tribe in Transition: The Ho of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Singbhum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, 1831-1932</a:t>
            </a:r>
            <a:r>
              <a:rPr lang="en-US" sz="2800" dirty="0" smtClean="0">
                <a:latin typeface="Bookman Old Style" pitchFamily="18" charset="0"/>
              </a:rPr>
              <a:t>’, </a:t>
            </a:r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Ph.D. </a:t>
            </a:r>
            <a:r>
              <a:rPr lang="en-US" sz="2800" dirty="0" err="1" smtClean="0">
                <a:solidFill>
                  <a:srgbClr val="0070C0"/>
                </a:solidFill>
                <a:latin typeface="Bookman Old Style" pitchFamily="18" charset="0"/>
              </a:rPr>
              <a:t>thesis,</a:t>
            </a:r>
            <a:r>
              <a:rPr lang="en-US" sz="2800" dirty="0" err="1" smtClean="0">
                <a:solidFill>
                  <a:srgbClr val="FFC000"/>
                </a:solidFill>
                <a:latin typeface="Bookman Old Style" pitchFamily="18" charset="0"/>
              </a:rPr>
              <a:t>Calcutta</a:t>
            </a:r>
            <a:r>
              <a:rPr lang="en-US" sz="2800" dirty="0" smtClean="0">
                <a:solidFill>
                  <a:srgbClr val="FFC000"/>
                </a:solidFill>
                <a:latin typeface="Bookman Old Style" pitchFamily="18" charset="0"/>
              </a:rPr>
              <a:t> University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00B050"/>
                </a:solidFill>
                <a:latin typeface="Bookman Old Style" pitchFamily="18" charset="0"/>
              </a:rPr>
              <a:t>2006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Chp.2</a:t>
            </a:r>
            <a:r>
              <a:rPr lang="en-US" sz="2800" dirty="0" smtClean="0">
                <a:latin typeface="Bookman Old Style" pitchFamily="18" charset="0"/>
              </a:rPr>
              <a:t>, p-22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K. </a:t>
            </a:r>
            <a:r>
              <a:rPr lang="en-US" sz="2800" dirty="0" err="1" smtClean="0">
                <a:solidFill>
                  <a:srgbClr val="FF0000"/>
                </a:solidFill>
                <a:latin typeface="Bookman Old Style" pitchFamily="18" charset="0"/>
              </a:rPr>
              <a:t>Chandran</a:t>
            </a:r>
            <a:r>
              <a:rPr lang="en-US" sz="2800" dirty="0" smtClean="0">
                <a:latin typeface="Bookman Old Style" pitchFamily="18" charset="0"/>
              </a:rPr>
              <a:t>, ‘</a:t>
            </a:r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Working Class Movement in </a:t>
            </a:r>
            <a:r>
              <a:rPr lang="en-US" sz="2800" dirty="0" err="1" smtClean="0">
                <a:solidFill>
                  <a:srgbClr val="0070C0"/>
                </a:solidFill>
                <a:latin typeface="Bookman Old Style" pitchFamily="18" charset="0"/>
              </a:rPr>
              <a:t>Kerala’</a:t>
            </a:r>
            <a:r>
              <a:rPr lang="en-US" sz="2800" dirty="0" err="1" smtClean="0">
                <a:latin typeface="Bookman Old Style" pitchFamily="18" charset="0"/>
              </a:rPr>
              <a:t>,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Ph.D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. Thesis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00B050"/>
                </a:solidFill>
                <a:latin typeface="Bookman Old Style" pitchFamily="18" charset="0"/>
              </a:rPr>
              <a:t>M.K. University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Bookman Old Style" pitchFamily="18" charset="0"/>
              </a:rPr>
              <a:t>Maduari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1990</a:t>
            </a:r>
            <a:r>
              <a:rPr lang="en-US" sz="2800" dirty="0" smtClean="0">
                <a:latin typeface="Bookman Old Style" pitchFamily="18" charset="0"/>
              </a:rPr>
              <a:t>, p-273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FF00"/>
                </a:solidFill>
                <a:latin typeface="Bookman Old Style" pitchFamily="18" charset="0"/>
              </a:rPr>
              <a:t>Reference to an Article</a:t>
            </a:r>
            <a:endParaRPr lang="en-US" sz="2800" dirty="0">
              <a:solidFill>
                <a:srgbClr val="00FF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Name of the author(contributor) with Initials,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Title of the article,(in Double Quotations)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Title of the Journal,(Italic)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Serial Number,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Place,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Year of Publication,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Bookman Old Style" pitchFamily="18" charset="0"/>
              </a:rPr>
              <a:t>Page </a:t>
            </a:r>
            <a:r>
              <a:rPr lang="en-US" sz="2400" dirty="0" err="1" smtClean="0">
                <a:latin typeface="Bookman Old Style" pitchFamily="18" charset="0"/>
              </a:rPr>
              <a:t>Nunber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557</Words>
  <Application>Microsoft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Bookman Old Style</vt:lpstr>
      <vt:lpstr>Default Design</vt:lpstr>
      <vt:lpstr>Collection of Data</vt:lpstr>
      <vt:lpstr>Classification of data (sources) </vt:lpstr>
      <vt:lpstr>Work Identification of data </vt:lpstr>
      <vt:lpstr>Preparing Bibliography </vt:lpstr>
      <vt:lpstr>Bibliography</vt:lpstr>
      <vt:lpstr>Ex. To Reference to Published Work</vt:lpstr>
      <vt:lpstr>Reference to an Unpublished Thesis</vt:lpstr>
      <vt:lpstr>Ex.Reference to an Unpublished Thesis</vt:lpstr>
      <vt:lpstr>Reference to an Article</vt:lpstr>
      <vt:lpstr>Ex. Reference to an Article</vt:lpstr>
      <vt:lpstr>Reference To Inscriptions</vt:lpstr>
      <vt:lpstr>Ex. Reference To Inscriptions</vt:lpstr>
      <vt:lpstr>Reference to Archival Sources</vt:lpstr>
      <vt:lpstr>Ex. Reference to Archival Sources</vt:lpstr>
      <vt:lpstr>Reference to Letter</vt:lpstr>
      <vt:lpstr>Ex.Reference to Letter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sjc</cp:lastModifiedBy>
  <cp:revision>7</cp:revision>
  <cp:lastPrinted>1601-01-01T00:00:00Z</cp:lastPrinted>
  <dcterms:created xsi:type="dcterms:W3CDTF">1601-01-01T00:00:00Z</dcterms:created>
  <dcterms:modified xsi:type="dcterms:W3CDTF">2014-09-03T04:42:35Z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